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5" r:id="rId5"/>
    <p:sldId id="259" r:id="rId6"/>
    <p:sldId id="262" r:id="rId7"/>
    <p:sldId id="261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626" autoAdjust="0"/>
    <p:restoredTop sz="86438" autoAdjust="0"/>
  </p:normalViewPr>
  <p:slideViewPr>
    <p:cSldViewPr snapToGrid="0" snapToObjects="1">
      <p:cViewPr varScale="1">
        <p:scale>
          <a:sx n="52" d="100"/>
          <a:sy n="52" d="100"/>
        </p:scale>
        <p:origin x="114" y="19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43829-B8DC-AB49-BCE6-BDBAF700045B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CA80F-13DB-B149-8B72-B0C20A43D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7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4D3E4-3777-FC4E-91A6-823C0FD369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8F3AB4-0A5B-C14C-B9E0-77A1E065F0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D917B4-7730-984A-832C-26C8C5635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14714-C2A2-3048-9E91-53BDB97ADE98}" type="datetime1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89FC6-FE9B-3742-9110-31B50C66A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37423-3DD8-C94A-9E9E-A7D42638A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F2A6-5B24-5541-8A7F-CBB6A4882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94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158D-8291-3043-878E-C5BCB3BF2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2B29AF-5D89-8E42-9A24-932324442B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BA9DB-395C-454A-A363-E663765F9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2D652-2C70-1A43-9D3E-B54D18CC8AAD}" type="datetime1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C3B20-6513-6C46-A623-E65112AF5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1DD7E6-EF80-8747-937D-261DEEC4E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F2A6-5B24-5541-8A7F-CBB6A4882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61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5A6EC7-75BD-DD41-8FE6-AED746A1DF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E583B9-BA2D-4045-A706-3B27CD5EEE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5CFC6-E4F1-CD43-B63A-8160836F7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7876A-6ACD-0949-91F8-6AAA68E05083}" type="datetime1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BB8AC5-EE7C-2C41-8016-8573A40BE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4AFB6-F78C-9E45-85E3-1D9780870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F2A6-5B24-5541-8A7F-CBB6A4882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40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E0ACF-2972-BD4E-B21D-B676298FC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F6E54-5F80-6B41-956B-94E75D98E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59B093-4003-9F46-A2F4-A74ADCF37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CB20D-4FEC-454D-A328-979C0B9D5562}" type="datetime1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F7D520-D114-0542-8400-F8D1EB3C0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14EDF-B75F-BF4F-A912-2AF59CEE7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F2A6-5B24-5541-8A7F-CBB6A4882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656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8220A-BF2C-A046-8705-4456DA34B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55C780-D863-3344-A037-42B5597B1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CC5C0-5BD6-A949-9C4B-3DF0E1C26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E6A8-BACD-B64E-AD76-C7F0F018A18E}" type="datetime1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F9362A-D189-6C45-8756-2D11C270C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E3510-E3DE-554F-806C-1A9553E16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F2A6-5B24-5541-8A7F-CBB6A4882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67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EFBAC-7D08-8442-889E-F2C710522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B0F6B-D73E-FB47-9F4C-CE25BCC3B8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87E584-CDA5-C74A-93C1-79DA0AA5C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B10415-779E-2447-B64D-718311005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CB7E-659D-CC43-BF10-5770E2213E13}" type="datetime1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B663BD-1777-CF40-9BD4-A9C0FAB77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6B7531-65F2-0744-BD4F-72F08F485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F2A6-5B24-5541-8A7F-CBB6A4882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36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FE6A1-4FF6-514F-9667-C67DB49F6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74D62-E963-A34F-B46D-5998C43A05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E40BF9-D1F6-FB4C-886A-9A7D008940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3771D5-37FF-2542-8094-B9745308F9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F78B99-7EE8-434D-8C95-F057C8063E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B77063-B3EA-944B-B3F4-B02CC9F5E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DC389-E4FF-4247-B4E6-BF5BD6ED0ADF}" type="datetime1">
              <a:rPr lang="en-US" smtClean="0"/>
              <a:t>2/9/2022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284826-F250-BB45-A418-90AE694FC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3E661C-1454-AE4E-B3B3-9DFF234FB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F2A6-5B24-5541-8A7F-CBB6A4882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473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FAFE3-E364-D845-BDE7-85259EF09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BC07B2-E974-8349-8C10-AFE4FED36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57F6D-B19C-8441-8655-1CCCC006250E}" type="datetime1">
              <a:rPr lang="en-US" smtClean="0"/>
              <a:t>2/9/2022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D4547A-703A-1E45-AAF4-693BFC7D7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870EDE-CC87-C54C-8B16-5DE57A25F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F2A6-5B24-5541-8A7F-CBB6A4882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337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59CD56-2582-5E4E-81D9-A47B1352E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AB5E1-EDEB-ED4A-AA3F-6E76B4889DE5}" type="datetime1">
              <a:rPr lang="en-US" smtClean="0"/>
              <a:t>2/9/2022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47D84B-9168-C046-AF34-8E374EFD8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CCB829-FE0F-0349-8EA1-D1FF69931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F2A6-5B24-5541-8A7F-CBB6A4882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298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44CEA-A62D-4D40-A59B-EBAC3C93F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B6BAF-2D2E-B843-A542-89EA84A35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B29023-C24D-B949-94EA-E205C85D70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5E8D35-79D6-504C-83D3-18A484EF0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F68D6-4D74-F847-AEB5-CBC7EC60C9B9}" type="datetime1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0F88F3-93AD-C845-BA90-A5DE11D2A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751DFA-8233-E14D-9138-94462A015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F2A6-5B24-5541-8A7F-CBB6A4882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365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9993B-1A3B-C84C-926C-482741B4B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AE8081-7411-FB4D-90D2-662A5341E3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B3477-ED19-1348-B66F-4121C33C45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D1FAE8-AA44-B74C-A403-9ABD2D9D2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D3EF7-5198-A248-B2D6-E94FDE48931D}" type="datetime1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45989E-62AA-3D4B-B57F-9984C3EE7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D5C9BF-457E-FB47-BB01-3CA7898F0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F2A6-5B24-5541-8A7F-CBB6A4882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99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02B10BE-42F2-6E43-AF10-13CFF485724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alphaModFix amt="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1021B5-53AF-8D43-9C2E-47C1757B7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5F32A4-472E-8043-8966-4FDE27E86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102555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153A1-51F3-E04D-B678-85F5CA357C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59397-3BC5-4B49-AB6F-BC2E61E6B945}" type="datetime1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65C35-BE65-9146-8C7A-0CD316E8F7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DBCE4-605C-1B45-BE8E-5D1B5CF94C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0554" y="638022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048F2A6-5B24-5541-8A7F-CBB6A4882C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552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F4414-CE96-C845-9714-73834BDA2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F2A6-5B24-5541-8A7F-CBB6A4882C69}" type="slidenum">
              <a:rPr lang="en-US" smtClean="0"/>
              <a:t>1</a:t>
            </a:fld>
            <a:endParaRPr lang="en-US"/>
          </a:p>
        </p:txBody>
      </p:sp>
      <p:pic>
        <p:nvPicPr>
          <p:cNvPr id="3" name="Picture 2" descr="A close up of a blue background&#10;&#10;Description automatically generated">
            <a:extLst>
              <a:ext uri="{FF2B5EF4-FFF2-40B4-BE49-F238E27FC236}">
                <a16:creationId xmlns:a16="http://schemas.microsoft.com/office/drawing/2014/main" id="{D346EBD7-65CD-4246-B946-71E76BD9624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3428C8-5D21-43A7-B603-DC75B06C122D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33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44C069-75B6-2440-B271-F2D9C120C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Tobacco-free policy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A1CCA4-EFD1-E440-BE41-06406D3EE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200"/>
              </a:spcBef>
            </a:pPr>
            <a:r>
              <a:rPr lang="en-US" dirty="0"/>
              <a:t>Duke University will be a tobacco-free campus beginning July 1, 2020. This means the use of all tobacco products will be prohibited at Duke University. </a:t>
            </a:r>
          </a:p>
          <a:p>
            <a:pPr>
              <a:spcBef>
                <a:spcPts val="2200"/>
              </a:spcBef>
            </a:pPr>
            <a:r>
              <a:rPr lang="en-US" dirty="0"/>
              <a:t>The policy will prohibit the use of all tobacco-based products, including cigarettes, cigars, cigarillos, hookahs, chewing tobacco, snuff, and </a:t>
            </a:r>
            <a:r>
              <a:rPr lang="en-US" b="1" dirty="0"/>
              <a:t>electronic smoking devices such as e-cigarettes, vaping products, IQOS, as well as any other forms of tobacco.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3EE3B9-247F-8E4C-B699-90017F741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F2A6-5B24-5541-8A7F-CBB6A4882C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928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FD98E-6AB1-B44E-9A49-6A64D7831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59927-FB59-0D4A-8038-C4BB95763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6952"/>
            <a:ext cx="4851400" cy="4620012"/>
          </a:xfrm>
        </p:spPr>
        <p:txBody>
          <a:bodyPr>
            <a:normAutofit/>
          </a:bodyPr>
          <a:lstStyle/>
          <a:p>
            <a:pPr>
              <a:spcBef>
                <a:spcPts val="2200"/>
              </a:spcBef>
            </a:pPr>
            <a:r>
              <a:rPr lang="en-US" dirty="0"/>
              <a:t>Smoking is the leading cause of preventable death.</a:t>
            </a:r>
          </a:p>
          <a:p>
            <a:pPr>
              <a:spcBef>
                <a:spcPts val="2200"/>
              </a:spcBef>
            </a:pPr>
            <a:r>
              <a:rPr lang="en-US" dirty="0"/>
              <a:t>It leads to the death of more than half of all smokers. </a:t>
            </a:r>
          </a:p>
        </p:txBody>
      </p:sp>
      <p:pic>
        <p:nvPicPr>
          <p:cNvPr id="4" name="Picture 3" descr="cigarette">
            <a:extLst>
              <a:ext uri="{FF2B5EF4-FFF2-40B4-BE49-F238E27FC236}">
                <a16:creationId xmlns:a16="http://schemas.microsoft.com/office/drawing/2014/main" id="{C663ADBF-D59C-A344-8D43-7B71C665482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9600" y="1567118"/>
            <a:ext cx="6502400" cy="4064000"/>
          </a:xfrm>
          <a:prstGeom prst="rect">
            <a:avLst/>
          </a:prstGeom>
        </p:spPr>
      </p:pic>
      <p:pic>
        <p:nvPicPr>
          <p:cNvPr id="6" name="Picture 5" descr="Healthy Duke logo">
            <a:extLst>
              <a:ext uri="{FF2B5EF4-FFF2-40B4-BE49-F238E27FC236}">
                <a16:creationId xmlns:a16="http://schemas.microsoft.com/office/drawing/2014/main" id="{8F4BB559-10BE-624C-8CD8-74115EF517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135" y="5268057"/>
            <a:ext cx="3649179" cy="1203081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A2A2A0-968E-B144-B959-FAEDAF0A1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F2A6-5B24-5541-8A7F-CBB6A4882C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760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FD98E-6AB1-B44E-9A49-6A64D7831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59927-FB59-0D4A-8038-C4BB95763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6952"/>
            <a:ext cx="6193972" cy="4620012"/>
          </a:xfrm>
        </p:spPr>
        <p:txBody>
          <a:bodyPr>
            <a:normAutofit/>
          </a:bodyPr>
          <a:lstStyle/>
          <a:p>
            <a:r>
              <a:rPr lang="en-US" sz="2800" dirty="0"/>
              <a:t>E-cigarette and vaping products have also been connected to an aggressive syndrome called E-cigarette, or Vaping, Product Use-Associated Lung Injury (EVALI).</a:t>
            </a:r>
          </a:p>
          <a:p>
            <a:r>
              <a:rPr lang="en-US" sz="2800" dirty="0"/>
              <a:t>Causes severe and sometimes fatal lung injury and commonly affects young people who are otherwise healthy. </a:t>
            </a:r>
          </a:p>
        </p:txBody>
      </p:sp>
      <p:pic>
        <p:nvPicPr>
          <p:cNvPr id="6" name="Picture 5" descr="Healthy Duke logo">
            <a:extLst>
              <a:ext uri="{FF2B5EF4-FFF2-40B4-BE49-F238E27FC236}">
                <a16:creationId xmlns:a16="http://schemas.microsoft.com/office/drawing/2014/main" id="{8F4BB559-10BE-624C-8CD8-74115EF5177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135" y="5268057"/>
            <a:ext cx="3649179" cy="1203081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A2A2A0-968E-B144-B959-FAEDAF0A1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F2A6-5B24-5541-8A7F-CBB6A4882C69}" type="slidenum">
              <a:rPr lang="en-US" smtClean="0"/>
              <a:t>4</a:t>
            </a:fld>
            <a:endParaRPr lang="en-US"/>
          </a:p>
        </p:txBody>
      </p:sp>
      <p:pic>
        <p:nvPicPr>
          <p:cNvPr id="1026" name="Picture 2" descr="Image result for vaping">
            <a:extLst>
              <a:ext uri="{FF2B5EF4-FFF2-40B4-BE49-F238E27FC236}">
                <a16:creationId xmlns:a16="http://schemas.microsoft.com/office/drawing/2014/main" id="{34DAFC3C-44C8-A34D-8C4A-9C615FEA0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906" y="2017484"/>
            <a:ext cx="4759976" cy="277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792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DA527-60A5-7145-9DE0-A43B4C411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and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AFE1A-07B8-0446-8A81-13DB1E9CF0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Smoking and nicotine dependence often require treatment to overcome.</a:t>
            </a:r>
          </a:p>
          <a:p>
            <a:pPr lvl="1"/>
            <a:r>
              <a:rPr lang="en-US" dirty="0"/>
              <a:t>Tobacco Cessation Program</a:t>
            </a:r>
          </a:p>
          <a:p>
            <a:pPr lvl="1"/>
            <a:r>
              <a:rPr lang="en-US" dirty="0"/>
              <a:t>NC </a:t>
            </a:r>
            <a:r>
              <a:rPr lang="en-US" dirty="0" err="1"/>
              <a:t>QuitNow</a:t>
            </a:r>
            <a:r>
              <a:rPr lang="en-US" dirty="0"/>
              <a:t> (telephone counseling)</a:t>
            </a:r>
          </a:p>
          <a:p>
            <a:pPr lvl="1"/>
            <a:r>
              <a:rPr lang="en-US" dirty="0"/>
              <a:t>Prescribed Tobacco Cessation Aids</a:t>
            </a:r>
          </a:p>
          <a:p>
            <a:pPr lvl="1"/>
            <a:r>
              <a:rPr lang="en-US" dirty="0"/>
              <a:t>Nicotine Replacement Therapy (over-the-counter)</a:t>
            </a:r>
          </a:p>
          <a:p>
            <a:pPr lvl="1"/>
            <a:r>
              <a:rPr lang="en-US" dirty="0"/>
              <a:t>Prescription medications:</a:t>
            </a:r>
          </a:p>
          <a:p>
            <a:pPr lvl="2"/>
            <a:r>
              <a:rPr lang="en-US" dirty="0"/>
              <a:t>CHANTIX, Bupropion, etc.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7D2A84-A212-6B49-B773-66A977611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F2A6-5B24-5541-8A7F-CBB6A4882C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16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D8862-A36F-F848-8495-26941B6F0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0604B-AAE0-1B4C-A00E-68E5227AF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4022"/>
            <a:ext cx="11025554" cy="4582941"/>
          </a:xfrm>
        </p:spPr>
        <p:txBody>
          <a:bodyPr/>
          <a:lstStyle/>
          <a:p>
            <a:r>
              <a:rPr lang="en-US" dirty="0"/>
              <a:t>All students, staff, faculty, contractors, visitors, volunteers, and vendors on Duke University property are subject to the policy.</a:t>
            </a:r>
          </a:p>
        </p:txBody>
      </p:sp>
      <p:pic>
        <p:nvPicPr>
          <p:cNvPr id="5" name="Picture 4" descr="Duke Chapel">
            <a:extLst>
              <a:ext uri="{FF2B5EF4-FFF2-40B4-BE49-F238E27FC236}">
                <a16:creationId xmlns:a16="http://schemas.microsoft.com/office/drawing/2014/main" id="{D160D911-D564-0044-904F-645AA408BAA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273" y="3200400"/>
            <a:ext cx="5486400" cy="36576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1C4321-3832-D04D-8180-A0784BB1E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F2A6-5B24-5541-8A7F-CBB6A4882C69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 descr="Duke tobacco free campus logo">
            <a:extLst>
              <a:ext uri="{FF2B5EF4-FFF2-40B4-BE49-F238E27FC236}">
                <a16:creationId xmlns:a16="http://schemas.microsoft.com/office/drawing/2014/main" id="{1FBE57F1-DC81-114F-826F-8DC7A314A7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2067" y="3603461"/>
            <a:ext cx="4394860" cy="267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14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73125-901F-144E-851E-C0D6E77D7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managers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AE157-22F6-1748-9E66-760761FDD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025554" cy="5032375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b="1" dirty="0"/>
              <a:t>Inform:</a:t>
            </a:r>
            <a:r>
              <a:rPr lang="en-US" dirty="0"/>
              <a:t> continue to make sure your staff are aware of this on-going initiative and the workplace expectations  </a:t>
            </a:r>
          </a:p>
          <a:p>
            <a:pPr lvl="0"/>
            <a:r>
              <a:rPr lang="en-US" b="1" dirty="0"/>
              <a:t>Support:</a:t>
            </a:r>
            <a:r>
              <a:rPr lang="en-US" dirty="0"/>
              <a:t> encourage smokers among your staff to make use of the tobacco cessation and other support resources available through Duke LIVE FOR LIFE, and their personal physician  </a:t>
            </a:r>
          </a:p>
          <a:p>
            <a:pPr lvl="0"/>
            <a:r>
              <a:rPr lang="en-US" b="1" dirty="0"/>
              <a:t>Recognize:</a:t>
            </a:r>
            <a:r>
              <a:rPr lang="en-US" dirty="0"/>
              <a:t> staff who have become tobacco-free as a result of their efforts and response to this change in workplace policy  </a:t>
            </a:r>
          </a:p>
          <a:p>
            <a:pPr lvl="0"/>
            <a:r>
              <a:rPr lang="en-US" b="1" dirty="0"/>
              <a:t>Create and foster a "quit-friendly" environment:</a:t>
            </a:r>
            <a:r>
              <a:rPr lang="en-US" dirty="0"/>
              <a:t> educate yourself and your staff about the cessation process and how to support those breaking free from tobacco. Engage former users as advocates.  </a:t>
            </a:r>
          </a:p>
          <a:p>
            <a:pPr lvl="0"/>
            <a:r>
              <a:rPr lang="en-US" b="1" dirty="0"/>
              <a:t>Act responsibly:</a:t>
            </a:r>
            <a:r>
              <a:rPr lang="en-US" dirty="0"/>
              <a:t> support the tobacco-free policy by holding all persons accountable, including staff, students, faculty, volunteers, visitors, vendors, and contractors. Managers are expected to encounter tobacco users, informing them of the policy &amp; offering cessation resources.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941A76-2FE1-BC43-B2F6-DE7563018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F2A6-5B24-5541-8A7F-CBB6A4882C6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3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B7B54-A103-2C4B-A71C-4627A0D27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Enforcement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D234C-3229-9A4F-9A76-77ED8EFC0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2200"/>
              </a:spcBef>
            </a:pPr>
            <a:r>
              <a:rPr lang="en-US" dirty="0"/>
              <a:t>Approach with compassion &amp; evidence-based treatment</a:t>
            </a:r>
          </a:p>
          <a:p>
            <a:pPr>
              <a:spcBef>
                <a:spcPts val="2200"/>
              </a:spcBef>
            </a:pPr>
            <a:r>
              <a:rPr lang="en-US" dirty="0"/>
              <a:t>After the policy goes into effect on July 1, 2020, those found smoking will be referred for tobacco cessation treatment. </a:t>
            </a:r>
          </a:p>
          <a:p>
            <a:pPr>
              <a:spcBef>
                <a:spcPts val="2200"/>
              </a:spcBef>
            </a:pPr>
            <a:r>
              <a:rPr lang="en-US" dirty="0"/>
              <a:t>Those who do not engage in treatment and continue to smoke, vape or use tobacco on Duke property will be subject to the same established procedures for any policy violation. </a:t>
            </a:r>
          </a:p>
          <a:p>
            <a:pPr>
              <a:spcBef>
                <a:spcPts val="2200"/>
              </a:spcBef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215E0A-FDF0-F844-B333-8E936226B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F2A6-5B24-5541-8A7F-CBB6A4882C6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062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75B94B-88DB-2145-9784-D292DDA61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F2A6-5B24-5541-8A7F-CBB6A4882C69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 descr="A close up of a blue background&#10;&#10;Description automatically generated">
            <a:extLst>
              <a:ext uri="{FF2B5EF4-FFF2-40B4-BE49-F238E27FC236}">
                <a16:creationId xmlns:a16="http://schemas.microsoft.com/office/drawing/2014/main" id="{BED92A5A-4735-E442-A985-ABDF2418B9B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920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436</Words>
  <Application>Microsoft Office PowerPoint</Application>
  <PresentationFormat>Widescreen</PresentationFormat>
  <Paragraphs>38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Tobacco-free policy</vt:lpstr>
      <vt:lpstr>Why?</vt:lpstr>
      <vt:lpstr>Why?</vt:lpstr>
      <vt:lpstr>Support and treatment</vt:lpstr>
      <vt:lpstr>Who?</vt:lpstr>
      <vt:lpstr>Role of managers</vt:lpstr>
      <vt:lpstr>Enforcement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Grantham</dc:creator>
  <cp:lastModifiedBy>Greg Whitaker</cp:lastModifiedBy>
  <cp:revision>17</cp:revision>
  <dcterms:created xsi:type="dcterms:W3CDTF">2018-01-20T14:53:09Z</dcterms:created>
  <dcterms:modified xsi:type="dcterms:W3CDTF">2022-02-09T16:13:31Z</dcterms:modified>
</cp:coreProperties>
</file>